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04f6c8fd2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04f6c8fd2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04f6c8fd2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04f6c8fd2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04f6c8fd2f_5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04f6c8fd2f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88252dc4_0_1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f88252dc4_0_1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f88252dc4_0_1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f88252dc4_0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051cc2f49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051cc2f49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051cc2f49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051cc2f49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051cc2f49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051cc2f49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04f6c8fd2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04f6c8fd2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04f6c8fd2f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04f6c8fd2f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04f6c8fd2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04f6c8fd2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04f6c8fd2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04f6c8fd2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">
                <a:latin typeface="Raleway"/>
                <a:ea typeface="Raleway"/>
                <a:cs typeface="Raleway"/>
                <a:sym typeface="Raleway"/>
              </a:rPr>
              <a:t>Rahasia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">
                <a:latin typeface="Raleway"/>
                <a:ea typeface="Raleway"/>
                <a:cs typeface="Raleway"/>
                <a:sym typeface="Raleway"/>
              </a:rPr>
              <a:t>Disesuaikan untuk</a:t>
            </a:r>
            <a:r>
              <a:rPr lang="id" sz="6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id" sz="600">
                <a:latin typeface="Raleway"/>
                <a:ea typeface="Raleway"/>
                <a:cs typeface="Raleway"/>
                <a:sym typeface="Raleway"/>
              </a:rPr>
              <a:t>nama perusahaan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">
                <a:latin typeface="Raleway"/>
                <a:ea typeface="Raleway"/>
                <a:cs typeface="Raleway"/>
                <a:sym typeface="Raleway"/>
              </a:rPr>
              <a:t>Versi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Rahasia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Disesuaikan untuk </a:t>
            </a:r>
            <a:r>
              <a:rPr b="1" lang="id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nama perusahaan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1.jpg"/><Relationship Id="rId5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575" y="1283800"/>
            <a:ext cx="6957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400">
                <a:solidFill>
                  <a:srgbClr val="000000"/>
                </a:solidFill>
              </a:rPr>
              <a:t>Analisis Requirement Stakeholder, Interest, dan User Persona</a:t>
            </a:r>
            <a:endParaRPr sz="2800"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89742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/>
              <a:t>Muhamad Farid Akbar - 211511045</a:t>
            </a:r>
            <a:br>
              <a:rPr b="1" lang="id" sz="1400"/>
            </a:br>
            <a:r>
              <a:rPr b="1" lang="id" sz="1400"/>
              <a:t>Salman Alfarisi - 211511059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/>
          <p:nvPr>
            <p:ph type="title"/>
          </p:nvPr>
        </p:nvSpPr>
        <p:spPr>
          <a:xfrm>
            <a:off x="730725" y="1318650"/>
            <a:ext cx="38934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User Persona Cashier</a:t>
            </a:r>
            <a:endParaRPr b="0"/>
          </a:p>
        </p:txBody>
      </p:sp>
      <p:sp>
        <p:nvSpPr>
          <p:cNvPr id="262" name="Google Shape;262;p27"/>
          <p:cNvSpPr txBox="1"/>
          <p:nvPr>
            <p:ph idx="1" type="body"/>
          </p:nvPr>
        </p:nvSpPr>
        <p:spPr>
          <a:xfrm>
            <a:off x="730725" y="1838150"/>
            <a:ext cx="3490200" cy="31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chemeClr val="dk2"/>
                </a:solidFill>
              </a:rPr>
              <a:t>Kepribadian :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1) Kerja keras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2) Teliti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3) berpenampilan menarik dan rapih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4) Good communication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5) Mampu bekerja dibawah tekanan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6) Ramah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chemeClr val="dk2"/>
                </a:solidFill>
              </a:rPr>
              <a:t>Status :</a:t>
            </a:r>
            <a:br>
              <a:rPr b="1"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1) Menikah apabila  belum menikah diutamakan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id" sz="1100">
                <a:solidFill>
                  <a:schemeClr val="dk2"/>
                </a:solidFill>
              </a:rPr>
              <a:t> Background pendidikan :</a:t>
            </a:r>
            <a:br>
              <a:rPr b="1"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1) SMK Akuntansi, administrasi, ataupun sejenisnya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2) SMA</a:t>
            </a:r>
            <a:endParaRPr b="1" sz="1100">
              <a:solidFill>
                <a:schemeClr val="dk2"/>
              </a:solidFill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4366225" y="3144275"/>
            <a:ext cx="30000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Usia  :</a:t>
            </a:r>
            <a:b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1) 18 - 30 tahun</a:t>
            </a:r>
            <a:b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4366225" y="3622075"/>
            <a:ext cx="30000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Jenis kelamin  :</a:t>
            </a:r>
            <a:b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Laki-laki ataupun perempuan</a:t>
            </a:r>
            <a:b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925" y="1318648"/>
            <a:ext cx="3623651" cy="17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 txBox="1"/>
          <p:nvPr>
            <p:ph type="title"/>
          </p:nvPr>
        </p:nvSpPr>
        <p:spPr>
          <a:xfrm>
            <a:off x="585975" y="1318650"/>
            <a:ext cx="38934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User Persona Manager</a:t>
            </a:r>
            <a:endParaRPr b="0"/>
          </a:p>
        </p:txBody>
      </p:sp>
      <p:sp>
        <p:nvSpPr>
          <p:cNvPr id="271" name="Google Shape;271;p28"/>
          <p:cNvSpPr txBox="1"/>
          <p:nvPr>
            <p:ph idx="1" type="body"/>
          </p:nvPr>
        </p:nvSpPr>
        <p:spPr>
          <a:xfrm>
            <a:off x="730725" y="1838150"/>
            <a:ext cx="3490200" cy="31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chemeClr val="dk2"/>
                </a:solidFill>
              </a:rPr>
              <a:t>Kepribadian :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1) Kerja keras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2) Teliti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3) berpenampilan menarik dan rapih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4) Good communication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5) Mampu bekerja dibawah tekanan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6) Ramah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7) Bisa merangkul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8) Good leadership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8) Good analytical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9) Good management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chemeClr val="dk2"/>
                </a:solidFill>
              </a:rPr>
              <a:t>Status :</a:t>
            </a:r>
            <a:br>
              <a:rPr b="1"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1) Belum menikah dan menikah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id" sz="1100">
                <a:solidFill>
                  <a:schemeClr val="dk2"/>
                </a:solidFill>
              </a:rPr>
              <a:t> </a:t>
            </a:r>
            <a:endParaRPr b="1" sz="1100">
              <a:solidFill>
                <a:schemeClr val="dk2"/>
              </a:solidFill>
            </a:endParaRPr>
          </a:p>
        </p:txBody>
      </p:sp>
      <p:sp>
        <p:nvSpPr>
          <p:cNvPr id="272" name="Google Shape;272;p28"/>
          <p:cNvSpPr txBox="1"/>
          <p:nvPr/>
        </p:nvSpPr>
        <p:spPr>
          <a:xfrm>
            <a:off x="4366225" y="3144275"/>
            <a:ext cx="30000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Usia  :</a:t>
            </a:r>
            <a:b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1) 21 - 45 tahun</a:t>
            </a:r>
            <a:b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8"/>
          <p:cNvSpPr txBox="1"/>
          <p:nvPr/>
        </p:nvSpPr>
        <p:spPr>
          <a:xfrm>
            <a:off x="4366225" y="3622075"/>
            <a:ext cx="30000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Jenis kelamin  :</a:t>
            </a:r>
            <a:b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Laki-laki ataupun perempuan</a:t>
            </a:r>
            <a:b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4" name="Google Shape;2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225" y="1145875"/>
            <a:ext cx="2709101" cy="180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8"/>
          <p:cNvSpPr txBox="1"/>
          <p:nvPr/>
        </p:nvSpPr>
        <p:spPr>
          <a:xfrm>
            <a:off x="4440200" y="4099250"/>
            <a:ext cx="3000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Background pendidikan :</a:t>
            </a:r>
            <a:b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1) D3/S1 diutamakan Tataboga, pariwisata, manajemen industri catering dan sejenisnya</a:t>
            </a:r>
            <a:endParaRPr b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/>
              <a:t>Frustasi dan dramatisasi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/>
          <p:nvPr>
            <p:ph type="title"/>
          </p:nvPr>
        </p:nvSpPr>
        <p:spPr>
          <a:xfrm>
            <a:off x="721225" y="1158425"/>
            <a:ext cx="33009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Kitchen</a:t>
            </a:r>
            <a:endParaRPr/>
          </a:p>
        </p:txBody>
      </p:sp>
      <p:sp>
        <p:nvSpPr>
          <p:cNvPr id="286" name="Google Shape;286;p30"/>
          <p:cNvSpPr txBox="1"/>
          <p:nvPr>
            <p:ph idx="1" type="body"/>
          </p:nvPr>
        </p:nvSpPr>
        <p:spPr>
          <a:xfrm>
            <a:off x="721225" y="1625600"/>
            <a:ext cx="33009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1100">
                <a:solidFill>
                  <a:schemeClr val="dk2"/>
                </a:solidFill>
              </a:rPr>
              <a:t>Kepribadian :</a:t>
            </a:r>
            <a:br>
              <a:rPr b="1"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1) Suka Menyalahkan orang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2) Suka Marah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3) terlalu higenis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4)Tidak Teliti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5) Pelupa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6) Skillful tapi sombong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7) Mental Tahu lembek</a:t>
            </a:r>
            <a:endParaRPr sz="1100"/>
          </a:p>
        </p:txBody>
      </p:sp>
      <p:sp>
        <p:nvSpPr>
          <p:cNvPr id="287" name="Google Shape;287;p30"/>
          <p:cNvSpPr txBox="1"/>
          <p:nvPr/>
        </p:nvSpPr>
        <p:spPr>
          <a:xfrm>
            <a:off x="4797025" y="3301500"/>
            <a:ext cx="7899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Masakan Enak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30"/>
          <p:cNvSpPr txBox="1"/>
          <p:nvPr/>
        </p:nvSpPr>
        <p:spPr>
          <a:xfrm>
            <a:off x="7996459" y="3301500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30%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4797025" y="3517550"/>
            <a:ext cx="8154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Gosip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30"/>
          <p:cNvSpPr txBox="1"/>
          <p:nvPr/>
        </p:nvSpPr>
        <p:spPr>
          <a:xfrm>
            <a:off x="7996459" y="3517558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85%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4797025" y="3733625"/>
            <a:ext cx="10194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Merendahkan orang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30"/>
          <p:cNvSpPr txBox="1"/>
          <p:nvPr/>
        </p:nvSpPr>
        <p:spPr>
          <a:xfrm>
            <a:off x="7996459" y="3733615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83%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30"/>
          <p:cNvSpPr txBox="1"/>
          <p:nvPr/>
        </p:nvSpPr>
        <p:spPr>
          <a:xfrm>
            <a:off x="4797025" y="3949675"/>
            <a:ext cx="9633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nyomot makanan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7996459" y="3949673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65%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95" name="Google Shape;295;p30"/>
          <p:cNvGrpSpPr/>
          <p:nvPr/>
        </p:nvGrpSpPr>
        <p:grpSpPr>
          <a:xfrm>
            <a:off x="5761880" y="3410000"/>
            <a:ext cx="2234582" cy="82200"/>
            <a:chOff x="1690381" y="3350900"/>
            <a:chExt cx="1823404" cy="82200"/>
          </a:xfrm>
        </p:grpSpPr>
        <p:sp>
          <p:nvSpPr>
            <p:cNvPr id="296" name="Google Shape;296;p30"/>
            <p:cNvSpPr/>
            <p:nvPr/>
          </p:nvSpPr>
          <p:spPr>
            <a:xfrm>
              <a:off x="1690385" y="3350900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1690381" y="3350900"/>
              <a:ext cx="7605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" name="Google Shape;298;p30"/>
          <p:cNvGrpSpPr/>
          <p:nvPr/>
        </p:nvGrpSpPr>
        <p:grpSpPr>
          <a:xfrm>
            <a:off x="5761867" y="3631650"/>
            <a:ext cx="2234595" cy="82200"/>
            <a:chOff x="1690370" y="3572550"/>
            <a:chExt cx="1823415" cy="82200"/>
          </a:xfrm>
        </p:grpSpPr>
        <p:sp>
          <p:nvSpPr>
            <p:cNvPr id="299" name="Google Shape;299;p30"/>
            <p:cNvSpPr/>
            <p:nvPr/>
          </p:nvSpPr>
          <p:spPr>
            <a:xfrm>
              <a:off x="1690385" y="3572550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1690370" y="3572550"/>
              <a:ext cx="14943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Google Shape;301;p30"/>
          <p:cNvGrpSpPr/>
          <p:nvPr/>
        </p:nvGrpSpPr>
        <p:grpSpPr>
          <a:xfrm>
            <a:off x="5761883" y="3836338"/>
            <a:ext cx="2234579" cy="82206"/>
            <a:chOff x="1690383" y="3767050"/>
            <a:chExt cx="1823402" cy="82206"/>
          </a:xfrm>
        </p:grpSpPr>
        <p:sp>
          <p:nvSpPr>
            <p:cNvPr id="302" name="Google Shape;302;p30"/>
            <p:cNvSpPr/>
            <p:nvPr/>
          </p:nvSpPr>
          <p:spPr>
            <a:xfrm>
              <a:off x="1690385" y="3767056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1690383" y="3767050"/>
              <a:ext cx="14013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30"/>
          <p:cNvGrpSpPr/>
          <p:nvPr/>
        </p:nvGrpSpPr>
        <p:grpSpPr>
          <a:xfrm>
            <a:off x="5761885" y="4041025"/>
            <a:ext cx="2234577" cy="82200"/>
            <a:chOff x="1690385" y="3981925"/>
            <a:chExt cx="1823400" cy="82200"/>
          </a:xfrm>
        </p:grpSpPr>
        <p:sp>
          <p:nvSpPr>
            <p:cNvPr id="305" name="Google Shape;305;p30"/>
            <p:cNvSpPr/>
            <p:nvPr/>
          </p:nvSpPr>
          <p:spPr>
            <a:xfrm>
              <a:off x="1690385" y="3981925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1690389" y="3981925"/>
              <a:ext cx="10419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7" name="Google Shape;307;p30"/>
          <p:cNvPicPr preferRelativeResize="0"/>
          <p:nvPr/>
        </p:nvPicPr>
        <p:blipFill rotWithShape="1">
          <a:blip r:embed="rId3">
            <a:alphaModFix/>
          </a:blip>
          <a:srcRect b="0" l="39194" r="0" t="0"/>
          <a:stretch/>
        </p:blipFill>
        <p:spPr>
          <a:xfrm>
            <a:off x="4542550" y="1388400"/>
            <a:ext cx="1682800" cy="18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0"/>
          <p:cNvPicPr preferRelativeResize="0"/>
          <p:nvPr/>
        </p:nvPicPr>
        <p:blipFill rotWithShape="1">
          <a:blip r:embed="rId4">
            <a:alphaModFix/>
          </a:blip>
          <a:srcRect b="0" l="30386" r="0" t="0"/>
          <a:stretch/>
        </p:blipFill>
        <p:spPr>
          <a:xfrm>
            <a:off x="6225355" y="1388400"/>
            <a:ext cx="2438286" cy="184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2800500" y="1625600"/>
            <a:ext cx="30000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Status :</a:t>
            </a:r>
            <a:b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1) Sudah menikah dan</a:t>
            </a:r>
            <a:b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dan mempunyai banyak </a:t>
            </a:r>
            <a:b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cicilan</a:t>
            </a:r>
            <a:endParaRPr b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2785225" y="2501913"/>
            <a:ext cx="3000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Background </a:t>
            </a:r>
            <a: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b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1) ga lulus SMA</a:t>
            </a:r>
            <a:b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2) broken home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721225" y="3361538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Umur</a:t>
            </a:r>
            <a: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:</a:t>
            </a:r>
            <a:b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1) bukan usia produktif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/>
          <p:nvPr>
            <p:ph type="title"/>
          </p:nvPr>
        </p:nvSpPr>
        <p:spPr>
          <a:xfrm>
            <a:off x="752200" y="1106725"/>
            <a:ext cx="33009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Waiter</a:t>
            </a:r>
            <a:endParaRPr/>
          </a:p>
        </p:txBody>
      </p:sp>
      <p:sp>
        <p:nvSpPr>
          <p:cNvPr id="317" name="Google Shape;317;p31"/>
          <p:cNvSpPr txBox="1"/>
          <p:nvPr>
            <p:ph idx="1" type="body"/>
          </p:nvPr>
        </p:nvSpPr>
        <p:spPr>
          <a:xfrm>
            <a:off x="752200" y="1503451"/>
            <a:ext cx="3300900" cy="1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chemeClr val="dk2"/>
                </a:solidFill>
              </a:rPr>
              <a:t>Kepribadian :</a:t>
            </a:r>
            <a:br>
              <a:rPr b="1"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1) Suka Menyalahkan orang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2) Suka Marah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3) Tidak Ramah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4) Moodyan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5) Pelupa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6) Asal Asalan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7) sipaling tersakiti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8) adabnya sangat minus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9) bodo amat dengan penampilan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18" name="Google Shape;318;p31"/>
          <p:cNvSpPr txBox="1"/>
          <p:nvPr/>
        </p:nvSpPr>
        <p:spPr>
          <a:xfrm>
            <a:off x="5030037" y="3568388"/>
            <a:ext cx="7899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Mengumpat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31"/>
          <p:cNvSpPr txBox="1"/>
          <p:nvPr/>
        </p:nvSpPr>
        <p:spPr>
          <a:xfrm>
            <a:off x="8136123" y="3568388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90%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31"/>
          <p:cNvSpPr txBox="1"/>
          <p:nvPr/>
        </p:nvSpPr>
        <p:spPr>
          <a:xfrm>
            <a:off x="5030038" y="3784438"/>
            <a:ext cx="8154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Cemberut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31"/>
          <p:cNvSpPr txBox="1"/>
          <p:nvPr/>
        </p:nvSpPr>
        <p:spPr>
          <a:xfrm>
            <a:off x="8136123" y="3784445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85%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31"/>
          <p:cNvSpPr txBox="1"/>
          <p:nvPr/>
        </p:nvSpPr>
        <p:spPr>
          <a:xfrm>
            <a:off x="5030038" y="4000513"/>
            <a:ext cx="8409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Ngamuk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31"/>
          <p:cNvSpPr txBox="1"/>
          <p:nvPr/>
        </p:nvSpPr>
        <p:spPr>
          <a:xfrm>
            <a:off x="8136123" y="4000503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83%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31"/>
          <p:cNvSpPr txBox="1"/>
          <p:nvPr/>
        </p:nvSpPr>
        <p:spPr>
          <a:xfrm>
            <a:off x="5030038" y="4216563"/>
            <a:ext cx="8409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ganti Pasangan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31"/>
          <p:cNvSpPr txBox="1"/>
          <p:nvPr/>
        </p:nvSpPr>
        <p:spPr>
          <a:xfrm>
            <a:off x="8136123" y="4216561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65%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6" name="Google Shape;326;p31"/>
          <p:cNvGrpSpPr/>
          <p:nvPr/>
        </p:nvGrpSpPr>
        <p:grpSpPr>
          <a:xfrm>
            <a:off x="5901549" y="3676888"/>
            <a:ext cx="2234577" cy="82200"/>
            <a:chOff x="1690385" y="3350900"/>
            <a:chExt cx="1823400" cy="82200"/>
          </a:xfrm>
        </p:grpSpPr>
        <p:sp>
          <p:nvSpPr>
            <p:cNvPr id="327" name="Google Shape;327;p31"/>
            <p:cNvSpPr/>
            <p:nvPr/>
          </p:nvSpPr>
          <p:spPr>
            <a:xfrm>
              <a:off x="1690385" y="3350900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1690385" y="3350900"/>
              <a:ext cx="17208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31"/>
          <p:cNvGrpSpPr/>
          <p:nvPr/>
        </p:nvGrpSpPr>
        <p:grpSpPr>
          <a:xfrm>
            <a:off x="5901531" y="3898537"/>
            <a:ext cx="2234595" cy="82200"/>
            <a:chOff x="1690370" y="3572550"/>
            <a:chExt cx="1823415" cy="82200"/>
          </a:xfrm>
        </p:grpSpPr>
        <p:sp>
          <p:nvSpPr>
            <p:cNvPr id="330" name="Google Shape;330;p31"/>
            <p:cNvSpPr/>
            <p:nvPr/>
          </p:nvSpPr>
          <p:spPr>
            <a:xfrm>
              <a:off x="1690385" y="3572550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1690370" y="3572550"/>
              <a:ext cx="14943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31"/>
          <p:cNvGrpSpPr/>
          <p:nvPr/>
        </p:nvGrpSpPr>
        <p:grpSpPr>
          <a:xfrm>
            <a:off x="5886247" y="4103238"/>
            <a:ext cx="2234579" cy="82206"/>
            <a:chOff x="1690383" y="3767050"/>
            <a:chExt cx="1823402" cy="82206"/>
          </a:xfrm>
        </p:grpSpPr>
        <p:sp>
          <p:nvSpPr>
            <p:cNvPr id="333" name="Google Shape;333;p31"/>
            <p:cNvSpPr/>
            <p:nvPr/>
          </p:nvSpPr>
          <p:spPr>
            <a:xfrm>
              <a:off x="1690385" y="3767056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690383" y="3767050"/>
              <a:ext cx="14013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31"/>
          <p:cNvGrpSpPr/>
          <p:nvPr/>
        </p:nvGrpSpPr>
        <p:grpSpPr>
          <a:xfrm>
            <a:off x="5901549" y="4307913"/>
            <a:ext cx="2234577" cy="82200"/>
            <a:chOff x="1690385" y="3981925"/>
            <a:chExt cx="1823400" cy="82200"/>
          </a:xfrm>
        </p:grpSpPr>
        <p:sp>
          <p:nvSpPr>
            <p:cNvPr id="336" name="Google Shape;336;p31"/>
            <p:cNvSpPr/>
            <p:nvPr/>
          </p:nvSpPr>
          <p:spPr>
            <a:xfrm>
              <a:off x="1690385" y="3981925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1690389" y="3981925"/>
              <a:ext cx="10419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8" name="Google Shape;3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600" y="1106718"/>
            <a:ext cx="3772144" cy="239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1"/>
          <p:cNvSpPr txBox="1"/>
          <p:nvPr/>
        </p:nvSpPr>
        <p:spPr>
          <a:xfrm>
            <a:off x="3072000" y="1623625"/>
            <a:ext cx="3000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Status :</a:t>
            </a:r>
            <a:b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1) Bercerai dan mempunyai</a:t>
            </a:r>
            <a:b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banyak tanggungan</a:t>
            </a:r>
            <a:endParaRPr b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31"/>
          <p:cNvSpPr txBox="1"/>
          <p:nvPr/>
        </p:nvSpPr>
        <p:spPr>
          <a:xfrm>
            <a:off x="3072000" y="2650250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Background :</a:t>
            </a:r>
            <a:b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1) Lingkungan Toxic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/>
          <p:nvPr>
            <p:ph type="title"/>
          </p:nvPr>
        </p:nvSpPr>
        <p:spPr>
          <a:xfrm>
            <a:off x="752200" y="1106725"/>
            <a:ext cx="33009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Cashier</a:t>
            </a:r>
            <a:endParaRPr/>
          </a:p>
        </p:txBody>
      </p:sp>
      <p:sp>
        <p:nvSpPr>
          <p:cNvPr id="346" name="Google Shape;346;p32"/>
          <p:cNvSpPr txBox="1"/>
          <p:nvPr>
            <p:ph idx="1" type="body"/>
          </p:nvPr>
        </p:nvSpPr>
        <p:spPr>
          <a:xfrm>
            <a:off x="752200" y="1503451"/>
            <a:ext cx="3300900" cy="1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chemeClr val="dk2"/>
                </a:solidFill>
              </a:rPr>
              <a:t>Kepribadian :</a:t>
            </a:r>
            <a:br>
              <a:rPr b="1"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1) Tidak ramah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2) Asal-asalan dalam kerja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3) Pembohong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4) Agak tangan panjang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5) Tidak cepat tanggap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6) Gaptek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47" name="Google Shape;347;p32"/>
          <p:cNvSpPr txBox="1"/>
          <p:nvPr/>
        </p:nvSpPr>
        <p:spPr>
          <a:xfrm>
            <a:off x="5030037" y="3568388"/>
            <a:ext cx="7899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Bohong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32"/>
          <p:cNvSpPr txBox="1"/>
          <p:nvPr/>
        </p:nvSpPr>
        <p:spPr>
          <a:xfrm>
            <a:off x="8136123" y="3568388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90%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32"/>
          <p:cNvSpPr txBox="1"/>
          <p:nvPr/>
        </p:nvSpPr>
        <p:spPr>
          <a:xfrm>
            <a:off x="5030038" y="3784438"/>
            <a:ext cx="8154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Gaptek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32"/>
          <p:cNvSpPr txBox="1"/>
          <p:nvPr/>
        </p:nvSpPr>
        <p:spPr>
          <a:xfrm>
            <a:off x="8136123" y="3784445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85%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32"/>
          <p:cNvSpPr txBox="1"/>
          <p:nvPr/>
        </p:nvSpPr>
        <p:spPr>
          <a:xfrm>
            <a:off x="5030038" y="4000513"/>
            <a:ext cx="8409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Ngamuk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32"/>
          <p:cNvSpPr txBox="1"/>
          <p:nvPr/>
        </p:nvSpPr>
        <p:spPr>
          <a:xfrm>
            <a:off x="8136123" y="4000503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83%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32"/>
          <p:cNvSpPr txBox="1"/>
          <p:nvPr/>
        </p:nvSpPr>
        <p:spPr>
          <a:xfrm>
            <a:off x="5030038" y="4216563"/>
            <a:ext cx="8409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Tidak amanah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32"/>
          <p:cNvSpPr txBox="1"/>
          <p:nvPr/>
        </p:nvSpPr>
        <p:spPr>
          <a:xfrm>
            <a:off x="8136123" y="4216561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65%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55" name="Google Shape;355;p32"/>
          <p:cNvGrpSpPr/>
          <p:nvPr/>
        </p:nvGrpSpPr>
        <p:grpSpPr>
          <a:xfrm>
            <a:off x="5901549" y="3676888"/>
            <a:ext cx="2234577" cy="82200"/>
            <a:chOff x="1690385" y="3350900"/>
            <a:chExt cx="1823400" cy="82200"/>
          </a:xfrm>
        </p:grpSpPr>
        <p:sp>
          <p:nvSpPr>
            <p:cNvPr id="356" name="Google Shape;356;p32"/>
            <p:cNvSpPr/>
            <p:nvPr/>
          </p:nvSpPr>
          <p:spPr>
            <a:xfrm>
              <a:off x="1690385" y="3350900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1690385" y="3350900"/>
              <a:ext cx="17208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32"/>
          <p:cNvGrpSpPr/>
          <p:nvPr/>
        </p:nvGrpSpPr>
        <p:grpSpPr>
          <a:xfrm>
            <a:off x="5901531" y="3898537"/>
            <a:ext cx="2234595" cy="82200"/>
            <a:chOff x="1690370" y="3572550"/>
            <a:chExt cx="1823415" cy="82200"/>
          </a:xfrm>
        </p:grpSpPr>
        <p:sp>
          <p:nvSpPr>
            <p:cNvPr id="359" name="Google Shape;359;p32"/>
            <p:cNvSpPr/>
            <p:nvPr/>
          </p:nvSpPr>
          <p:spPr>
            <a:xfrm>
              <a:off x="1690385" y="3572550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1690370" y="3572550"/>
              <a:ext cx="14943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32"/>
          <p:cNvGrpSpPr/>
          <p:nvPr/>
        </p:nvGrpSpPr>
        <p:grpSpPr>
          <a:xfrm>
            <a:off x="5886247" y="4103238"/>
            <a:ext cx="2234579" cy="82206"/>
            <a:chOff x="1690383" y="3767050"/>
            <a:chExt cx="1823402" cy="82206"/>
          </a:xfrm>
        </p:grpSpPr>
        <p:sp>
          <p:nvSpPr>
            <p:cNvPr id="362" name="Google Shape;362;p32"/>
            <p:cNvSpPr/>
            <p:nvPr/>
          </p:nvSpPr>
          <p:spPr>
            <a:xfrm>
              <a:off x="1690385" y="3767056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1690383" y="3767050"/>
              <a:ext cx="14013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32"/>
          <p:cNvGrpSpPr/>
          <p:nvPr/>
        </p:nvGrpSpPr>
        <p:grpSpPr>
          <a:xfrm>
            <a:off x="5901549" y="4307913"/>
            <a:ext cx="2234577" cy="82200"/>
            <a:chOff x="1690385" y="3981925"/>
            <a:chExt cx="1823400" cy="82200"/>
          </a:xfrm>
        </p:grpSpPr>
        <p:sp>
          <p:nvSpPr>
            <p:cNvPr id="365" name="Google Shape;365;p32"/>
            <p:cNvSpPr/>
            <p:nvPr/>
          </p:nvSpPr>
          <p:spPr>
            <a:xfrm>
              <a:off x="1690385" y="3981925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1690389" y="3981925"/>
              <a:ext cx="10419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7" name="Google Shape;367;p32"/>
          <p:cNvSpPr txBox="1"/>
          <p:nvPr/>
        </p:nvSpPr>
        <p:spPr>
          <a:xfrm>
            <a:off x="3072000" y="1623625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Status :</a:t>
            </a:r>
            <a:b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1) Hubungan tanpa status</a:t>
            </a:r>
            <a:endParaRPr b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32"/>
          <p:cNvSpPr txBox="1"/>
          <p:nvPr/>
        </p:nvSpPr>
        <p:spPr>
          <a:xfrm>
            <a:off x="3072000" y="2172325"/>
            <a:ext cx="3000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Background :</a:t>
            </a:r>
            <a:b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1) Lulus SMA/SMK dengan nilai</a:t>
            </a:r>
            <a:b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matematika seadanya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9" name="Google Shape;3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238" y="683800"/>
            <a:ext cx="2767200" cy="28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2"/>
          <p:cNvSpPr txBox="1"/>
          <p:nvPr/>
        </p:nvSpPr>
        <p:spPr>
          <a:xfrm>
            <a:off x="752200" y="2915713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Umur :</a:t>
            </a:r>
            <a:b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1) bukan usia produktif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/>
          <p:nvPr>
            <p:ph type="title"/>
          </p:nvPr>
        </p:nvSpPr>
        <p:spPr>
          <a:xfrm>
            <a:off x="752200" y="1106725"/>
            <a:ext cx="33009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Manager</a:t>
            </a:r>
            <a:endParaRPr/>
          </a:p>
        </p:txBody>
      </p:sp>
      <p:sp>
        <p:nvSpPr>
          <p:cNvPr id="376" name="Google Shape;376;p33"/>
          <p:cNvSpPr txBox="1"/>
          <p:nvPr>
            <p:ph idx="1" type="body"/>
          </p:nvPr>
        </p:nvSpPr>
        <p:spPr>
          <a:xfrm>
            <a:off x="752200" y="1503451"/>
            <a:ext cx="3300900" cy="1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chemeClr val="dk2"/>
                </a:solidFill>
              </a:rPr>
              <a:t>Kepribadian :</a:t>
            </a:r>
            <a:br>
              <a:rPr b="1"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1) merasa jadi bos padahal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sama-sama karyawan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2) Sombong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3) Tidak disiplin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4) Menyerahkan semua tugasnya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kepada bawahannya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5) Tidak memiliki softskill yang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memadai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6) Baik di depan bos doang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7) Gaptek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77" name="Google Shape;377;p33"/>
          <p:cNvSpPr txBox="1"/>
          <p:nvPr/>
        </p:nvSpPr>
        <p:spPr>
          <a:xfrm>
            <a:off x="5030037" y="3568388"/>
            <a:ext cx="7899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Bohong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33"/>
          <p:cNvSpPr txBox="1"/>
          <p:nvPr/>
        </p:nvSpPr>
        <p:spPr>
          <a:xfrm>
            <a:off x="8136123" y="3568388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90%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33"/>
          <p:cNvSpPr txBox="1"/>
          <p:nvPr/>
        </p:nvSpPr>
        <p:spPr>
          <a:xfrm>
            <a:off x="5030038" y="3784438"/>
            <a:ext cx="8154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Gaptek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33"/>
          <p:cNvSpPr txBox="1"/>
          <p:nvPr/>
        </p:nvSpPr>
        <p:spPr>
          <a:xfrm>
            <a:off x="8136123" y="3784445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85%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33"/>
          <p:cNvSpPr txBox="1"/>
          <p:nvPr/>
        </p:nvSpPr>
        <p:spPr>
          <a:xfrm>
            <a:off x="5030038" y="4000513"/>
            <a:ext cx="8409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Sombong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33"/>
          <p:cNvSpPr txBox="1"/>
          <p:nvPr/>
        </p:nvSpPr>
        <p:spPr>
          <a:xfrm>
            <a:off x="8136123" y="4000503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83%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33"/>
          <p:cNvSpPr txBox="1"/>
          <p:nvPr/>
        </p:nvSpPr>
        <p:spPr>
          <a:xfrm>
            <a:off x="5030038" y="4216563"/>
            <a:ext cx="8409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Penjilat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33"/>
          <p:cNvSpPr txBox="1"/>
          <p:nvPr/>
        </p:nvSpPr>
        <p:spPr>
          <a:xfrm>
            <a:off x="8136123" y="4216561"/>
            <a:ext cx="667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700">
                <a:latin typeface="Lato"/>
                <a:ea typeface="Lato"/>
                <a:cs typeface="Lato"/>
                <a:sym typeface="Lato"/>
              </a:rPr>
              <a:t>65%</a:t>
            </a:r>
            <a:endParaRPr b="1" sz="7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85" name="Google Shape;385;p33"/>
          <p:cNvGrpSpPr/>
          <p:nvPr/>
        </p:nvGrpSpPr>
        <p:grpSpPr>
          <a:xfrm>
            <a:off x="5901549" y="3676888"/>
            <a:ext cx="2234577" cy="82200"/>
            <a:chOff x="1690385" y="3350900"/>
            <a:chExt cx="1823400" cy="82200"/>
          </a:xfrm>
        </p:grpSpPr>
        <p:sp>
          <p:nvSpPr>
            <p:cNvPr id="386" name="Google Shape;386;p33"/>
            <p:cNvSpPr/>
            <p:nvPr/>
          </p:nvSpPr>
          <p:spPr>
            <a:xfrm>
              <a:off x="1690385" y="3350900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1690385" y="3350900"/>
              <a:ext cx="17208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33"/>
          <p:cNvGrpSpPr/>
          <p:nvPr/>
        </p:nvGrpSpPr>
        <p:grpSpPr>
          <a:xfrm>
            <a:off x="5901531" y="3898537"/>
            <a:ext cx="2234595" cy="82200"/>
            <a:chOff x="1690370" y="3572550"/>
            <a:chExt cx="1823415" cy="82200"/>
          </a:xfrm>
        </p:grpSpPr>
        <p:sp>
          <p:nvSpPr>
            <p:cNvPr id="389" name="Google Shape;389;p33"/>
            <p:cNvSpPr/>
            <p:nvPr/>
          </p:nvSpPr>
          <p:spPr>
            <a:xfrm>
              <a:off x="1690385" y="3572550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1690370" y="3572550"/>
              <a:ext cx="14943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33"/>
          <p:cNvGrpSpPr/>
          <p:nvPr/>
        </p:nvGrpSpPr>
        <p:grpSpPr>
          <a:xfrm>
            <a:off x="5886247" y="4103238"/>
            <a:ext cx="2234579" cy="82206"/>
            <a:chOff x="1690383" y="3767050"/>
            <a:chExt cx="1823402" cy="82206"/>
          </a:xfrm>
        </p:grpSpPr>
        <p:sp>
          <p:nvSpPr>
            <p:cNvPr id="392" name="Google Shape;392;p33"/>
            <p:cNvSpPr/>
            <p:nvPr/>
          </p:nvSpPr>
          <p:spPr>
            <a:xfrm>
              <a:off x="1690385" y="3767056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1690383" y="3767050"/>
              <a:ext cx="14013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33"/>
          <p:cNvGrpSpPr/>
          <p:nvPr/>
        </p:nvGrpSpPr>
        <p:grpSpPr>
          <a:xfrm>
            <a:off x="5901549" y="4307913"/>
            <a:ext cx="2234577" cy="82200"/>
            <a:chOff x="1690385" y="3981925"/>
            <a:chExt cx="1823400" cy="82200"/>
          </a:xfrm>
        </p:grpSpPr>
        <p:sp>
          <p:nvSpPr>
            <p:cNvPr id="395" name="Google Shape;395;p33"/>
            <p:cNvSpPr/>
            <p:nvPr/>
          </p:nvSpPr>
          <p:spPr>
            <a:xfrm>
              <a:off x="1690385" y="3981925"/>
              <a:ext cx="1823400" cy="82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1690389" y="3981925"/>
              <a:ext cx="1041900" cy="82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33"/>
          <p:cNvSpPr txBox="1"/>
          <p:nvPr/>
        </p:nvSpPr>
        <p:spPr>
          <a:xfrm>
            <a:off x="3072000" y="1623625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Status :</a:t>
            </a:r>
            <a:b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1) Cerai karena selingkuh</a:t>
            </a:r>
            <a:endParaRPr b="1"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33"/>
          <p:cNvSpPr txBox="1"/>
          <p:nvPr/>
        </p:nvSpPr>
        <p:spPr>
          <a:xfrm>
            <a:off x="3072000" y="2172325"/>
            <a:ext cx="3000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Background :</a:t>
            </a:r>
            <a:b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1) Lulusan diploma/sarjana tapi</a:t>
            </a:r>
            <a:b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tidak memiliki keahlian apapun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33"/>
          <p:cNvSpPr txBox="1"/>
          <p:nvPr/>
        </p:nvSpPr>
        <p:spPr>
          <a:xfrm>
            <a:off x="752200" y="3759088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Umur :</a:t>
            </a:r>
            <a:b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1) bukan usia produktif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0" name="Google Shape;4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038" y="1059500"/>
            <a:ext cx="19050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4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/>
              <a:t>Terima kasih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Stakeholder</a:t>
            </a:r>
            <a:endParaRPr/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 flipH="1">
            <a:off x="4797950" y="4229750"/>
            <a:ext cx="129000" cy="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4" name="Google Shape;184;p19"/>
          <p:cNvSpPr txBox="1"/>
          <p:nvPr/>
        </p:nvSpPr>
        <p:spPr>
          <a:xfrm>
            <a:off x="730005" y="179041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id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d" sz="1000">
                <a:latin typeface="Lato"/>
                <a:ea typeface="Lato"/>
                <a:cs typeface="Lato"/>
                <a:sym typeface="Lato"/>
              </a:rPr>
              <a:t>Waiter</a:t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730005" y="205171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b="1" lang="id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d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d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id" sz="1000">
                <a:latin typeface="Lato"/>
                <a:ea typeface="Lato"/>
                <a:cs typeface="Lato"/>
                <a:sym typeface="Lato"/>
              </a:rPr>
              <a:t>Cashier</a:t>
            </a: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730005" y="231301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id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d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d" sz="1000">
                <a:latin typeface="Lato"/>
                <a:ea typeface="Lato"/>
                <a:cs typeface="Lato"/>
                <a:sym typeface="Lato"/>
              </a:rPr>
              <a:t>Kitchen</a:t>
            </a:r>
            <a:endParaRPr/>
          </a:p>
        </p:txBody>
      </p:sp>
      <p:sp>
        <p:nvSpPr>
          <p:cNvPr id="187" name="Google Shape;187;p19"/>
          <p:cNvSpPr txBox="1"/>
          <p:nvPr/>
        </p:nvSpPr>
        <p:spPr>
          <a:xfrm>
            <a:off x="730005" y="257431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04    |</a:t>
            </a:r>
            <a:r>
              <a:rPr b="1" lang="id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id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id" sz="1000">
                <a:latin typeface="Lato"/>
                <a:ea typeface="Lato"/>
                <a:cs typeface="Lato"/>
                <a:sym typeface="Lato"/>
              </a:rPr>
              <a:t>Manager</a:t>
            </a:r>
            <a:endParaRPr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267026.jpg" id="188" name="Google Shape;188;p19"/>
          <p:cNvPicPr preferRelativeResize="0"/>
          <p:nvPr/>
        </p:nvPicPr>
        <p:blipFill rotWithShape="1">
          <a:blip r:embed="rId3">
            <a:alphaModFix/>
          </a:blip>
          <a:srcRect b="6490" l="40074" r="22771" t="1581"/>
          <a:stretch/>
        </p:blipFill>
        <p:spPr>
          <a:xfrm>
            <a:off x="5146750" y="1184600"/>
            <a:ext cx="1977667" cy="32625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ffset_comp_429332_Edited.jpg" id="189" name="Google Shape;189;p19"/>
          <p:cNvPicPr preferRelativeResize="0"/>
          <p:nvPr/>
        </p:nvPicPr>
        <p:blipFill rotWithShape="1">
          <a:blip r:embed="rId4">
            <a:alphaModFix/>
          </a:blip>
          <a:srcRect b="850" l="19769" r="7253" t="5665"/>
          <a:stretch/>
        </p:blipFill>
        <p:spPr>
          <a:xfrm>
            <a:off x="7172149" y="1184609"/>
            <a:ext cx="1971851" cy="16115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ffset_comp_389009_Edited.jpg" id="190" name="Google Shape;190;p19"/>
          <p:cNvPicPr preferRelativeResize="0"/>
          <p:nvPr/>
        </p:nvPicPr>
        <p:blipFill rotWithShape="1">
          <a:blip r:embed="rId5">
            <a:alphaModFix/>
          </a:blip>
          <a:srcRect b="2335" l="17128" r="5717" t="2335"/>
          <a:stretch/>
        </p:blipFill>
        <p:spPr>
          <a:xfrm>
            <a:off x="7172149" y="2835640"/>
            <a:ext cx="1971840" cy="161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Interest Kitchen</a:t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729440" y="19617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/>
          <p:nvPr>
            <p:ph idx="1" type="body"/>
          </p:nvPr>
        </p:nvSpPr>
        <p:spPr>
          <a:xfrm>
            <a:off x="1176350" y="2425013"/>
            <a:ext cx="42456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/>
              <a:t>Tidak harus memikirkan stock, perihal over stock, ataupun understock, atau bahkan perihal fresh dan tidak fresh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8" name="Google Shape;198;p20"/>
          <p:cNvSpPr/>
          <p:nvPr/>
        </p:nvSpPr>
        <p:spPr>
          <a:xfrm>
            <a:off x="729440" y="31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9" name="Google Shape;199;p20"/>
          <p:cNvSpPr txBox="1"/>
          <p:nvPr>
            <p:ph idx="1" type="body"/>
          </p:nvPr>
        </p:nvSpPr>
        <p:spPr>
          <a:xfrm>
            <a:off x="1176350" y="2996175"/>
            <a:ext cx="28329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100"/>
              <a:t>Dapat langsung Menghubungi Waitress untuk mengantarkan Makanan yang sudah siap</a:t>
            </a:r>
            <a:endParaRPr sz="1100"/>
          </a:p>
        </p:txBody>
      </p:sp>
      <p:sp>
        <p:nvSpPr>
          <p:cNvPr id="200" name="Google Shape;200;p20"/>
          <p:cNvSpPr txBox="1"/>
          <p:nvPr>
            <p:ph idx="1" type="body"/>
          </p:nvPr>
        </p:nvSpPr>
        <p:spPr>
          <a:xfrm>
            <a:off x="1176350" y="1853850"/>
            <a:ext cx="28329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/>
              <a:t>Bisa langsung mengetahui pesanan yang dipesan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1" name="Google Shape;201;p20"/>
          <p:cNvSpPr/>
          <p:nvPr/>
        </p:nvSpPr>
        <p:spPr>
          <a:xfrm>
            <a:off x="729440" y="2508413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Interest Waiter</a:t>
            </a:r>
            <a:endParaRPr/>
          </a:p>
        </p:txBody>
      </p:sp>
      <p:sp>
        <p:nvSpPr>
          <p:cNvPr id="207" name="Google Shape;207;p21"/>
          <p:cNvSpPr/>
          <p:nvPr/>
        </p:nvSpPr>
        <p:spPr>
          <a:xfrm>
            <a:off x="729440" y="19617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8" name="Google Shape;208;p21"/>
          <p:cNvSpPr txBox="1"/>
          <p:nvPr>
            <p:ph idx="1" type="body"/>
          </p:nvPr>
        </p:nvSpPr>
        <p:spPr>
          <a:xfrm>
            <a:off x="1176350" y="2510475"/>
            <a:ext cx="28329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100"/>
              <a:t>Bisa mengetahui pesanan sudah siap tanpa harus mendatangi kitchen</a:t>
            </a:r>
            <a:endParaRPr sz="1100"/>
          </a:p>
        </p:txBody>
      </p:sp>
      <p:sp>
        <p:nvSpPr>
          <p:cNvPr id="209" name="Google Shape;209;p21"/>
          <p:cNvSpPr/>
          <p:nvPr/>
        </p:nvSpPr>
        <p:spPr>
          <a:xfrm>
            <a:off x="729440" y="31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0" name="Google Shape;210;p21"/>
          <p:cNvSpPr txBox="1"/>
          <p:nvPr>
            <p:ph idx="1" type="body"/>
          </p:nvPr>
        </p:nvSpPr>
        <p:spPr>
          <a:xfrm>
            <a:off x="1176350" y="2996175"/>
            <a:ext cx="36864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100"/>
              <a:t>Tidak pusing untuk menawarkan alternatif kepada pelanggan apabila stock habis</a:t>
            </a:r>
            <a:endParaRPr sz="1100"/>
          </a:p>
        </p:txBody>
      </p:sp>
      <p:sp>
        <p:nvSpPr>
          <p:cNvPr id="211" name="Google Shape;211;p21"/>
          <p:cNvSpPr txBox="1"/>
          <p:nvPr>
            <p:ph idx="1" type="body"/>
          </p:nvPr>
        </p:nvSpPr>
        <p:spPr>
          <a:xfrm>
            <a:off x="1176350" y="1853850"/>
            <a:ext cx="28329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/>
              <a:t>Bisa langsung memberi tahu pesanan kepada pihak kitchen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2" name="Google Shape;212;p21"/>
          <p:cNvSpPr/>
          <p:nvPr/>
        </p:nvSpPr>
        <p:spPr>
          <a:xfrm>
            <a:off x="729440" y="2508413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Interest Cashier</a:t>
            </a:r>
            <a:endParaRPr/>
          </a:p>
        </p:txBody>
      </p:sp>
      <p:sp>
        <p:nvSpPr>
          <p:cNvPr id="218" name="Google Shape;218;p22"/>
          <p:cNvSpPr/>
          <p:nvPr/>
        </p:nvSpPr>
        <p:spPr>
          <a:xfrm>
            <a:off x="729440" y="19617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9" name="Google Shape;219;p22"/>
          <p:cNvSpPr txBox="1"/>
          <p:nvPr>
            <p:ph idx="1" type="body"/>
          </p:nvPr>
        </p:nvSpPr>
        <p:spPr>
          <a:xfrm>
            <a:off x="1176350" y="2510475"/>
            <a:ext cx="28329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100"/>
              <a:t>Total  Harga otomatis tampil</a:t>
            </a:r>
            <a:endParaRPr sz="1100"/>
          </a:p>
        </p:txBody>
      </p:sp>
      <p:sp>
        <p:nvSpPr>
          <p:cNvPr id="220" name="Google Shape;220;p22"/>
          <p:cNvSpPr/>
          <p:nvPr/>
        </p:nvSpPr>
        <p:spPr>
          <a:xfrm>
            <a:off x="729440" y="31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21" name="Google Shape;221;p22"/>
          <p:cNvSpPr txBox="1"/>
          <p:nvPr>
            <p:ph idx="1" type="body"/>
          </p:nvPr>
        </p:nvSpPr>
        <p:spPr>
          <a:xfrm>
            <a:off x="1176350" y="2996175"/>
            <a:ext cx="28329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100"/>
              <a:t>Total Kembalian otomatis tampil</a:t>
            </a:r>
            <a:endParaRPr sz="1100"/>
          </a:p>
        </p:txBody>
      </p:sp>
      <p:sp>
        <p:nvSpPr>
          <p:cNvPr id="222" name="Google Shape;222;p22"/>
          <p:cNvSpPr txBox="1"/>
          <p:nvPr>
            <p:ph idx="1" type="body"/>
          </p:nvPr>
        </p:nvSpPr>
        <p:spPr>
          <a:xfrm>
            <a:off x="1176350" y="1853850"/>
            <a:ext cx="28329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100"/>
              <a:t>Dapat Langsung tampil jumlah pesanan dengan memasukkan nomor meja</a:t>
            </a:r>
            <a:endParaRPr sz="1100"/>
          </a:p>
        </p:txBody>
      </p:sp>
      <p:sp>
        <p:nvSpPr>
          <p:cNvPr id="223" name="Google Shape;223;p22"/>
          <p:cNvSpPr/>
          <p:nvPr/>
        </p:nvSpPr>
        <p:spPr>
          <a:xfrm>
            <a:off x="729440" y="2508413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Interest Manager</a:t>
            </a:r>
            <a:endParaRPr/>
          </a:p>
        </p:txBody>
      </p:sp>
      <p:sp>
        <p:nvSpPr>
          <p:cNvPr id="229" name="Google Shape;229;p23"/>
          <p:cNvSpPr/>
          <p:nvPr/>
        </p:nvSpPr>
        <p:spPr>
          <a:xfrm>
            <a:off x="729440" y="19617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30" name="Google Shape;230;p23"/>
          <p:cNvSpPr txBox="1"/>
          <p:nvPr>
            <p:ph idx="1" type="body"/>
          </p:nvPr>
        </p:nvSpPr>
        <p:spPr>
          <a:xfrm>
            <a:off x="1176350" y="2510475"/>
            <a:ext cx="61251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100"/>
              <a:t>Dari excel, bisa mengetahui/menganalisis trand agar nanti pembelian bahan baku bisa efektif tidak ada overstock ataupun understock </a:t>
            </a:r>
            <a:endParaRPr sz="1100"/>
          </a:p>
        </p:txBody>
      </p:sp>
      <p:sp>
        <p:nvSpPr>
          <p:cNvPr id="231" name="Google Shape;231;p23"/>
          <p:cNvSpPr/>
          <p:nvPr/>
        </p:nvSpPr>
        <p:spPr>
          <a:xfrm>
            <a:off x="729440" y="31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32" name="Google Shape;232;p23"/>
          <p:cNvSpPr txBox="1"/>
          <p:nvPr>
            <p:ph idx="1" type="body"/>
          </p:nvPr>
        </p:nvSpPr>
        <p:spPr>
          <a:xfrm>
            <a:off x="1176350" y="2996175"/>
            <a:ext cx="28329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100"/>
              <a:t>tidak harus rajin datang ke kitchen untuk mengecek stok</a:t>
            </a:r>
            <a:endParaRPr sz="1100"/>
          </a:p>
        </p:txBody>
      </p:sp>
      <p:sp>
        <p:nvSpPr>
          <p:cNvPr id="233" name="Google Shape;233;p23"/>
          <p:cNvSpPr txBox="1"/>
          <p:nvPr>
            <p:ph idx="1" type="body"/>
          </p:nvPr>
        </p:nvSpPr>
        <p:spPr>
          <a:xfrm>
            <a:off x="1176350" y="1961750"/>
            <a:ext cx="4676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100"/>
              <a:t>Ada pencatatan perihal pembelian dan pengeluaran bahan baku yang disimpan dalam excel</a:t>
            </a:r>
            <a:endParaRPr sz="1100"/>
          </a:p>
        </p:txBody>
      </p:sp>
      <p:sp>
        <p:nvSpPr>
          <p:cNvPr id="234" name="Google Shape;234;p23"/>
          <p:cNvSpPr/>
          <p:nvPr/>
        </p:nvSpPr>
        <p:spPr>
          <a:xfrm>
            <a:off x="729440" y="2508413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d"/>
              <a:t>USER PERSONA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>
            <p:ph type="title"/>
          </p:nvPr>
        </p:nvSpPr>
        <p:spPr>
          <a:xfrm>
            <a:off x="730725" y="1318650"/>
            <a:ext cx="38934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User Persona Kitchen</a:t>
            </a:r>
            <a:endParaRPr b="0"/>
          </a:p>
        </p:txBody>
      </p:sp>
      <p:sp>
        <p:nvSpPr>
          <p:cNvPr id="245" name="Google Shape;245;p25"/>
          <p:cNvSpPr txBox="1"/>
          <p:nvPr>
            <p:ph idx="1" type="body"/>
          </p:nvPr>
        </p:nvSpPr>
        <p:spPr>
          <a:xfrm>
            <a:off x="730725" y="1838150"/>
            <a:ext cx="3490200" cy="31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chemeClr val="dk2"/>
                </a:solidFill>
              </a:rPr>
              <a:t>Kepribadian :</a:t>
            </a:r>
            <a:br>
              <a:rPr b="1"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1) Tekun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2) Disiplin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3) Kerja keras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4) Teliti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5) higienis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6) Skillful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7) Mampu bekerja dibawah tekanan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id" sz="1100">
                <a:solidFill>
                  <a:schemeClr val="dk2"/>
                </a:solidFill>
              </a:rPr>
              <a:t> Background pendidikan :</a:t>
            </a:r>
            <a:br>
              <a:rPr b="1"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1) minimal SMK tataboga/jurusan sejenis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2) minimal SMA dengan minimal pengalaman kerja di dapur 3 tahun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3) D3/S1 jurusan tataboga, manajemen catering dan sejenisnya</a:t>
            </a:r>
            <a:endParaRPr b="1" sz="1100">
              <a:solidFill>
                <a:schemeClr val="dk2"/>
              </a:solidFill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4366225" y="3144275"/>
            <a:ext cx="30000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Hobi :</a:t>
            </a:r>
            <a:b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1) memanfaatkan bahan baku untuk dijadikan masakan</a:t>
            </a:r>
            <a:b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672" y="1497100"/>
            <a:ext cx="2139449" cy="160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/>
          <p:nvPr>
            <p:ph type="title"/>
          </p:nvPr>
        </p:nvSpPr>
        <p:spPr>
          <a:xfrm>
            <a:off x="730725" y="1318650"/>
            <a:ext cx="38934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User Persona Waiter</a:t>
            </a:r>
            <a:endParaRPr b="0"/>
          </a:p>
        </p:txBody>
      </p:sp>
      <p:sp>
        <p:nvSpPr>
          <p:cNvPr id="253" name="Google Shape;253;p26"/>
          <p:cNvSpPr txBox="1"/>
          <p:nvPr>
            <p:ph idx="1" type="body"/>
          </p:nvPr>
        </p:nvSpPr>
        <p:spPr>
          <a:xfrm>
            <a:off x="730725" y="1838150"/>
            <a:ext cx="3490200" cy="31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chemeClr val="dk2"/>
                </a:solidFill>
              </a:rPr>
              <a:t>Kepribadian :</a:t>
            </a:r>
            <a:br>
              <a:rPr b="1"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1) Tekun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2) Disiplin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3) Kerja keras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4) Teliti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5) berpenampilan menarik dan rapih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6) Good communication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7) Mampu bekerja dibawah tekanan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chemeClr val="dk2"/>
                </a:solidFill>
              </a:rPr>
              <a:t>Status :</a:t>
            </a:r>
            <a:br>
              <a:rPr b="1"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1) Belum menikah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id" sz="1100">
                <a:solidFill>
                  <a:schemeClr val="dk2"/>
                </a:solidFill>
              </a:rPr>
              <a:t> Background pendidikan :</a:t>
            </a:r>
            <a:br>
              <a:rPr b="1"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1) SMK perhotelan dan sejenisnya</a:t>
            </a:r>
            <a:br>
              <a:rPr lang="id" sz="1100">
                <a:solidFill>
                  <a:schemeClr val="dk2"/>
                </a:solidFill>
              </a:rPr>
            </a:br>
            <a:r>
              <a:rPr lang="id" sz="1100">
                <a:solidFill>
                  <a:schemeClr val="dk2"/>
                </a:solidFill>
              </a:rPr>
              <a:t>2) SMA</a:t>
            </a:r>
            <a:endParaRPr b="1" sz="1100">
              <a:solidFill>
                <a:schemeClr val="dk2"/>
              </a:solidFill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4366225" y="3144275"/>
            <a:ext cx="30000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Usia  :</a:t>
            </a:r>
            <a:b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1) 18 - 25 tahun</a:t>
            </a:r>
            <a:b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4366225" y="3622075"/>
            <a:ext cx="30000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Jenis kelamin  :</a:t>
            </a:r>
            <a:br>
              <a:rPr b="1"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Laki-laki ataupun perempuan</a:t>
            </a:r>
            <a:b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id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6" name="Google Shape;2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875" y="1318650"/>
            <a:ext cx="2920351" cy="1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